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55" r:id="rId2"/>
  </p:sldMasterIdLst>
  <p:notesMasterIdLst>
    <p:notesMasterId r:id="rId15"/>
  </p:notesMasterIdLst>
  <p:handoutMasterIdLst>
    <p:handoutMasterId r:id="rId16"/>
  </p:handoutMasterIdLst>
  <p:sldIdLst>
    <p:sldId id="451" r:id="rId3"/>
    <p:sldId id="452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Okum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492" autoAdjust="0"/>
  </p:normalViewPr>
  <p:slideViewPr>
    <p:cSldViewPr snapToGrid="0">
      <p:cViewPr varScale="1">
        <p:scale>
          <a:sx n="60" d="100"/>
          <a:sy n="60" d="100"/>
        </p:scale>
        <p:origin x="-104" y="-7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1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165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manoa-em</a:t>
            </a:r>
            <a:r>
              <a:rPr lang="en-US" baseline="0"/>
              <a:t>ployee-tuition-waiver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10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043645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And</a:t>
            </a:r>
            <a:r>
              <a:rPr lang="en-US" baseline="0"/>
              <a:t> more to come: Google groups?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12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91275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Umbrella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UH</a:t>
            </a:r>
            <a:r>
              <a:rPr lang="en-US" baseline="0"/>
              <a:t> Group Store: There’s a group for that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Lots of groups from official sources</a:t>
            </a:r>
            <a:endParaRPr lang="en-US" sz="1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Build your own groups/groupings, usually with groups from store above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More</a:t>
            </a:r>
            <a:r>
              <a:rPr lang="en-US" baseline="0"/>
              <a:t> on groupings later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2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928010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Where do groups</a:t>
            </a:r>
            <a:r>
              <a:rPr lang="en-US" baseline="0"/>
              <a:t> come from?</a:t>
            </a:r>
          </a:p>
          <a:p>
            <a:endParaRPr lang="en-US" baseline="0"/>
          </a:p>
          <a:p>
            <a:r>
              <a:rPr lang="en-US" baseline="0"/>
              <a:t>Don’t reinvent the wheel, manually populating something already tracked by a 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3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5883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By Campus or (logical) organization</a:t>
            </a:r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4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5883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Groups</a:t>
            </a:r>
            <a:r>
              <a:rPr lang="en-US" baseline="0"/>
              <a:t> for roles </a:t>
            </a:r>
          </a:p>
          <a:p>
            <a:r>
              <a:rPr lang="en-US" baseline="0"/>
              <a:t>(from very specific to general to combinations): </a:t>
            </a:r>
          </a:p>
          <a:p>
            <a:r>
              <a:rPr lang="en-US"/>
              <a:t>Faculty, staff, emeriti,</a:t>
            </a:r>
            <a:r>
              <a:rPr lang="en-US" baseline="0"/>
              <a:t> retirees, applicants, undergrads, grads</a:t>
            </a:r>
          </a:p>
          <a:p>
            <a:endParaRPr lang="en-US"/>
          </a:p>
          <a:p>
            <a:r>
              <a:rPr lang="en-US"/>
              <a:t>Roles</a:t>
            </a:r>
            <a:r>
              <a:rPr lang="en-US" baseline="0"/>
              <a:t> can be scoped by campus too, of course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5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5883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OHR’s EAC gives</a:t>
            </a:r>
            <a:r>
              <a:rPr lang="en-US" baseline="0"/>
              <a:t> us groups for a department or wildcard the whole college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6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5883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Students by major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7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5883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Registration</a:t>
            </a:r>
            <a:endParaRPr lang="en-US" baseline="0"/>
          </a:p>
          <a:p>
            <a:r>
              <a:rPr lang="en-US" baseline="0"/>
              <a:t>Organized by term, campus, course subject and number, sections</a:t>
            </a:r>
          </a:p>
          <a:p>
            <a:r>
              <a:rPr lang="en-US" baseline="0"/>
              <a:t>Groups for enrolled, waitlisted, withdrawn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8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5883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Registration</a:t>
            </a:r>
            <a:r>
              <a:rPr lang="en-US" baseline="0"/>
              <a:t> aggregated by term, year, campus, course subject and number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>
                <a:solidFill>
                  <a:prstClr val="black"/>
                </a:solidFill>
                <a:latin typeface="Palatino Linotype"/>
              </a:rPr>
              <a:pPr/>
              <a:t>9</a:t>
            </a:fld>
            <a:endParaRPr lang="en-US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588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Your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First &amp; Last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47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567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9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55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777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5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424" y="47448"/>
            <a:ext cx="964653" cy="964653"/>
          </a:xfrm>
          <a:prstGeom prst="rect">
            <a:avLst/>
          </a:prstGeom>
        </p:spPr>
      </p:pic>
      <p:pic>
        <p:nvPicPr>
          <p:cNvPr id="8" name="Picture 7" descr="IT All-Campus Workshop2016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6" y="79375"/>
            <a:ext cx="1592992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5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manoa-employee-tuition-waiver@lists.hawaii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84506"/>
          </a:xfrm>
        </p:spPr>
        <p:txBody>
          <a:bodyPr>
            <a:normAutofit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UH Groupings</a:t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3200" dirty="0" smtClean="0"/>
              <a:t>Julio Polo</a:t>
            </a:r>
            <a:br>
              <a:rPr lang="en-US" sz="3200" dirty="0" smtClean="0"/>
            </a:br>
            <a:r>
              <a:rPr lang="en-US" sz="3200" dirty="0" smtClean="0"/>
              <a:t>Enterprise Middleware,</a:t>
            </a:r>
            <a:r>
              <a:rPr lang="en-US" sz="3200" baseline="0" dirty="0" smtClean="0"/>
              <a:t> </a:t>
            </a:r>
            <a:r>
              <a:rPr lang="en-US" sz="3200" dirty="0" smtClean="0"/>
              <a:t>Identity and Access Management</a:t>
            </a:r>
            <a:br>
              <a:rPr lang="en-US" sz="3200" dirty="0" smtClean="0"/>
            </a:br>
            <a:r>
              <a:rPr lang="en-US" sz="3200" dirty="0"/>
              <a:t>Information Technology Services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julio@hawaii.edu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588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</a:t>
            </a:r>
            <a:r>
              <a:rPr lang="en-US" baseline="0" dirty="0"/>
              <a:t> a</a:t>
            </a:r>
            <a:r>
              <a:rPr lang="en-US" dirty="0"/>
              <a:t> </a:t>
            </a:r>
            <a:r>
              <a:rPr lang="en-US" baseline="0" dirty="0"/>
              <a:t>Grouping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43586" y="1495197"/>
            <a:ext cx="22021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UH Group Store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697" y="1495197"/>
            <a:ext cx="564889" cy="4621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491220" y="1521700"/>
            <a:ext cx="21517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Custom Groups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6331" y="1521700"/>
            <a:ext cx="564889" cy="462182"/>
          </a:xfrm>
          <a:prstGeom prst="rect">
            <a:avLst/>
          </a:prstGeom>
        </p:spPr>
      </p:pic>
      <p:pic>
        <p:nvPicPr>
          <p:cNvPr id="10" name="Picture 9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15" y="2351502"/>
            <a:ext cx="816968" cy="668429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7059656" y="3254651"/>
            <a:ext cx="2063797" cy="1435195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BASIS </a:t>
            </a:r>
            <a:b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</a:b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subgroup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69944" y="2531287"/>
            <a:ext cx="43739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banner : 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registration : 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201630 : 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	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enrolled</a:t>
            </a:r>
            <a:endParaRPr lang="en-US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10661" y="2191467"/>
            <a:ext cx="5269615" cy="190948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14" name="Picture 13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01" y="4592845"/>
            <a:ext cx="816968" cy="6684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810476" y="4772630"/>
            <a:ext cx="42732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peoplesoft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 : 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affiliation : 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manoa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 : 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	</a:t>
            </a:r>
            <a:r>
              <a:rPr lang="en-US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faculty+staff</a:t>
            </a:r>
            <a:endParaRPr lang="en-US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0407" y="4432810"/>
            <a:ext cx="5273281" cy="190948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55814" y="3254650"/>
            <a:ext cx="1768483" cy="1435195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INCLUDE</a:t>
            </a:r>
            <a:b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</a:b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subgroup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867631" y="4432810"/>
            <a:ext cx="3835003" cy="1115423"/>
          </a:xfrm>
          <a:prstGeom prst="roundRect">
            <a:avLst>
              <a:gd name="adj" fmla="val 8643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algn="ctr"/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EXCLUDE </a:t>
            </a:r>
          </a:p>
          <a:p>
            <a:pPr algn="ctr"/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subgroup</a:t>
            </a:r>
          </a:p>
        </p:txBody>
      </p:sp>
      <p:cxnSp>
        <p:nvCxnSpPr>
          <p:cNvPr id="19" name="Elbow Connector 18"/>
          <p:cNvCxnSpPr>
            <a:stCxn id="13" idx="3"/>
            <a:endCxn id="11" idx="1"/>
          </p:cNvCxnSpPr>
          <p:nvPr/>
        </p:nvCxnSpPr>
        <p:spPr>
          <a:xfrm>
            <a:off x="6080276" y="3146207"/>
            <a:ext cx="979380" cy="826042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6" idx="3"/>
            <a:endCxn id="11" idx="1"/>
          </p:cNvCxnSpPr>
          <p:nvPr/>
        </p:nvCxnSpPr>
        <p:spPr>
          <a:xfrm flipV="1">
            <a:off x="6083688" y="3972249"/>
            <a:ext cx="975968" cy="1415301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708728" y="2191467"/>
            <a:ext cx="4152660" cy="4150823"/>
          </a:xfrm>
          <a:prstGeom prst="roundRect">
            <a:avLst>
              <a:gd name="adj" fmla="val 4985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Your grouping for </a:t>
            </a:r>
            <a:r>
              <a:rPr lang="en-US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Manoa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 faculty/staff currently taking classes on any campus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5750731" y="3916281"/>
            <a:ext cx="1028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intersect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059655" y="3279719"/>
            <a:ext cx="3464643" cy="1178159"/>
          </a:xfrm>
          <a:prstGeom prst="roundRect">
            <a:avLst>
              <a:gd name="adj" fmla="val 8510"/>
            </a:avLst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34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  <p:bldP spid="12" grpId="0"/>
      <p:bldP spid="13" grpId="0" animBg="1"/>
      <p:bldP spid="15" grpId="0"/>
      <p:bldP spid="16" grpId="0" animBg="1"/>
      <p:bldP spid="17" grpId="0" animBg="1"/>
      <p:bldP spid="18" grpId="0" animBg="1"/>
      <p:bldP spid="21" grpId="0" animBg="1"/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for?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61" y="2120869"/>
            <a:ext cx="6654800" cy="3886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77015" y="3107293"/>
            <a:ext cx="4120857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prstClr val="white"/>
                </a:solidFill>
                <a:latin typeface="Arial Narrow"/>
                <a:cs typeface="Arial Narrow"/>
              </a:rPr>
              <a:t>got authz?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47143" y="5608580"/>
            <a:ext cx="4147289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prstClr val="white"/>
                </a:solidFill>
                <a:latin typeface="Calibri"/>
              </a:rPr>
              <a:t>uhReleasedGrouping: </a:t>
            </a:r>
            <a:r>
              <a:rPr lang="en-US" sz="1400" i="1">
                <a:solidFill>
                  <a:prstClr val="white"/>
                </a:solidFill>
                <a:latin typeface="Calibri"/>
              </a:rPr>
              <a:t>your-own-grouping-here!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50922" y="3991172"/>
            <a:ext cx="4160461" cy="147732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>
                <a:solidFill>
                  <a:prstClr val="white"/>
                </a:solidFill>
                <a:latin typeface="Calibri"/>
              </a:rPr>
              <a:t>eduPersonAffiliation, eduPersonOrgDN</a:t>
            </a:r>
          </a:p>
          <a:p>
            <a:r>
              <a:rPr lang="en-US">
                <a:solidFill>
                  <a:prstClr val="white"/>
                </a:solidFill>
                <a:latin typeface="Calibri"/>
              </a:rPr>
              <a:t>uhOrgAffiliation</a:t>
            </a:r>
          </a:p>
          <a:p>
            <a:r>
              <a:rPr lang="en-US">
                <a:solidFill>
                  <a:srgbClr val="FFFFFF"/>
                </a:solidFill>
                <a:latin typeface="Calibri"/>
              </a:rPr>
              <a:t>uhScopedHomeOrg</a:t>
            </a:r>
          </a:p>
          <a:p>
            <a:r>
              <a:rPr lang="en-US">
                <a:solidFill>
                  <a:srgbClr val="FFFFFF"/>
                </a:solidFill>
                <a:latin typeface="Calibri"/>
              </a:rPr>
              <a:t>uhBargainingUnit</a:t>
            </a:r>
          </a:p>
          <a:p>
            <a:r>
              <a:rPr lang="en-US">
                <a:solidFill>
                  <a:srgbClr val="FFFFFF"/>
                </a:solidFill>
                <a:latin typeface="Calibri"/>
              </a:rPr>
              <a:t>uhAcknowledgement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71524" y="170771"/>
            <a:ext cx="4126348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alibri"/>
              </a:rPr>
              <a:t>uhUuid</a:t>
            </a:r>
          </a:p>
          <a:p>
            <a:r>
              <a:rPr lang="en-US">
                <a:solidFill>
                  <a:prstClr val="black"/>
                </a:solidFill>
                <a:latin typeface="Calibri"/>
              </a:rPr>
              <a:t>givenName, sn, cn, displayName</a:t>
            </a:r>
          </a:p>
          <a:p>
            <a:r>
              <a:rPr lang="en-US">
                <a:solidFill>
                  <a:prstClr val="black"/>
                </a:solidFill>
                <a:latin typeface="Calibri"/>
              </a:rPr>
              <a:t>uid, mail, uhEmail</a:t>
            </a:r>
          </a:p>
          <a:p>
            <a:endParaRPr lang="en-US">
              <a:solidFill>
                <a:prstClr val="black"/>
              </a:solidFill>
              <a:latin typeface="Calibri"/>
            </a:endParaRPr>
          </a:p>
          <a:p>
            <a:r>
              <a:rPr lang="en-US">
                <a:solidFill>
                  <a:prstClr val="black"/>
                </a:solidFill>
                <a:latin typeface="Calibri"/>
              </a:rPr>
              <a:t>facsimileTelephoneNumber</a:t>
            </a:r>
          </a:p>
          <a:p>
            <a:r>
              <a:rPr lang="en-US">
                <a:solidFill>
                  <a:prstClr val="black"/>
                </a:solidFill>
                <a:latin typeface="Calibri"/>
              </a:rPr>
              <a:t>labeledURI</a:t>
            </a:r>
          </a:p>
          <a:p>
            <a:r>
              <a:rPr lang="en-US">
                <a:solidFill>
                  <a:prstClr val="black"/>
                </a:solidFill>
                <a:latin typeface="Calibri"/>
              </a:rPr>
              <a:t>ou</a:t>
            </a:r>
          </a:p>
          <a:p>
            <a:r>
              <a:rPr lang="en-US">
                <a:solidFill>
                  <a:prstClr val="black"/>
                </a:solidFill>
                <a:latin typeface="Calibri"/>
              </a:rPr>
              <a:t>physicalDeliveryOfficeName</a:t>
            </a:r>
          </a:p>
          <a:p>
            <a:r>
              <a:rPr lang="en-US">
                <a:solidFill>
                  <a:prstClr val="black"/>
                </a:solidFill>
                <a:latin typeface="Calibri"/>
              </a:rPr>
              <a:t>telephoneNumber</a:t>
            </a:r>
          </a:p>
          <a:p>
            <a:r>
              <a:rPr lang="en-US">
                <a:solidFill>
                  <a:prstClr val="black"/>
                </a:solidFill>
                <a:latin typeface="Calibri"/>
              </a:rPr>
              <a:t>title</a:t>
            </a:r>
          </a:p>
        </p:txBody>
      </p:sp>
      <p:sp>
        <p:nvSpPr>
          <p:cNvPr id="19" name="Explosion 2 18"/>
          <p:cNvSpPr/>
          <p:nvPr/>
        </p:nvSpPr>
        <p:spPr>
          <a:xfrm>
            <a:off x="10471035" y="5363459"/>
            <a:ext cx="1720965" cy="1494541"/>
          </a:xfrm>
          <a:prstGeom prst="irregularSeal2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FF0000"/>
                </a:solidFill>
                <a:latin typeface="Calibri"/>
              </a:rPr>
              <a:t>OUR BEST DEAL!</a:t>
            </a:r>
          </a:p>
        </p:txBody>
      </p:sp>
    </p:spTree>
    <p:extLst>
      <p:ext uri="{BB962C8B-B14F-4D97-AF65-F5344CB8AC3E}">
        <p14:creationId xmlns:p14="http://schemas.microsoft.com/office/powerpoint/2010/main" val="274945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7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For?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2040" y="1445567"/>
            <a:ext cx="109979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Calibri"/>
              </a:rPr>
              <a:t>UH Grouping:</a:t>
            </a:r>
          </a:p>
          <a:p>
            <a:r>
              <a:rPr lang="en-US" sz="280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>
                <a:solidFill>
                  <a:prstClr val="black"/>
                </a:solidFill>
                <a:latin typeface="Calibri"/>
              </a:rPr>
              <a:t>Name: 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	manoa-employee-tuition-waiver</a:t>
            </a:r>
          </a:p>
          <a:p>
            <a:r>
              <a:rPr lang="en-US" sz="280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>
                <a:solidFill>
                  <a:prstClr val="black"/>
                </a:solidFill>
                <a:latin typeface="Calibri"/>
              </a:rPr>
              <a:t>Status: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	Active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818" y="2827375"/>
            <a:ext cx="10997964" cy="3467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>
                <a:solidFill>
                  <a:prstClr val="black"/>
                </a:solidFill>
                <a:latin typeface="Calibri"/>
              </a:rPr>
              <a:t>Publication Destinations:</a:t>
            </a:r>
          </a:p>
          <a:p>
            <a:pPr>
              <a:lnSpc>
                <a:spcPct val="200000"/>
              </a:lnSpc>
            </a:pPr>
            <a:r>
              <a:rPr lang="en-US" sz="2800">
                <a:solidFill>
                  <a:prstClr val="black"/>
                </a:solidFill>
                <a:latin typeface="Calibri"/>
              </a:rPr>
              <a:t> [ x ] </a:t>
            </a:r>
            <a:r>
              <a:rPr lang="en-US" sz="2800" b="1">
                <a:solidFill>
                  <a:prstClr val="black"/>
                </a:solidFill>
                <a:latin typeface="Calibri"/>
              </a:rPr>
              <a:t>CAS/LDAP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	uhReleasedGrouping: manoa-employee-tuition-waiver</a:t>
            </a:r>
          </a:p>
          <a:p>
            <a:pPr>
              <a:lnSpc>
                <a:spcPct val="200000"/>
              </a:lnSpc>
            </a:pPr>
            <a:r>
              <a:rPr lang="en-US" sz="2800">
                <a:solidFill>
                  <a:prstClr val="black"/>
                </a:solidFill>
                <a:latin typeface="Calibri"/>
              </a:rPr>
              <a:t> [ x ] </a:t>
            </a:r>
            <a:r>
              <a:rPr lang="en-US" sz="2800" b="1">
                <a:solidFill>
                  <a:prstClr val="black"/>
                </a:solidFill>
                <a:latin typeface="Calibri"/>
              </a:rPr>
              <a:t>LISTSERV list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	</a:t>
            </a:r>
            <a:r>
              <a:rPr lang="en-US" sz="2800">
                <a:solidFill>
                  <a:prstClr val="black"/>
                </a:solidFill>
                <a:latin typeface="Calibri"/>
                <a:hlinkClick r:id="rId3"/>
              </a:rPr>
              <a:t>manoa-employee-tuition-waiver@lists.hawaii.edu</a:t>
            </a:r>
            <a:endParaRPr lang="en-US" sz="2800">
              <a:solidFill>
                <a:prstClr val="black"/>
              </a:solidFill>
              <a:latin typeface="Calibri"/>
            </a:endParaRPr>
          </a:p>
          <a:p>
            <a:pPr>
              <a:lnSpc>
                <a:spcPct val="200000"/>
              </a:lnSpc>
            </a:pPr>
            <a:r>
              <a:rPr lang="en-US" sz="2800">
                <a:solidFill>
                  <a:prstClr val="black"/>
                </a:solidFill>
                <a:latin typeface="Calibri"/>
              </a:rPr>
              <a:t> [ x ] </a:t>
            </a:r>
            <a:r>
              <a:rPr lang="en-US" sz="2800" b="1">
                <a:solidFill>
                  <a:prstClr val="black"/>
                </a:solidFill>
                <a:latin typeface="Calibri"/>
              </a:rPr>
              <a:t>Termination Report</a:t>
            </a:r>
          </a:p>
        </p:txBody>
      </p:sp>
    </p:spTree>
    <p:extLst>
      <p:ext uri="{BB962C8B-B14F-4D97-AF65-F5344CB8AC3E}">
        <p14:creationId xmlns:p14="http://schemas.microsoft.com/office/powerpoint/2010/main" val="109194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91282">
            <a:off x="2138382" y="-964570"/>
            <a:ext cx="7771646" cy="65876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 Groupings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97150" y="3255903"/>
            <a:ext cx="3350731" cy="2634445"/>
            <a:chOff x="648529" y="1837356"/>
            <a:chExt cx="3350731" cy="2634445"/>
          </a:xfrm>
        </p:grpSpPr>
        <p:sp>
          <p:nvSpPr>
            <p:cNvPr id="15" name="Rectangle 14"/>
            <p:cNvSpPr/>
            <p:nvPr/>
          </p:nvSpPr>
          <p:spPr>
            <a:xfrm>
              <a:off x="648529" y="1837356"/>
              <a:ext cx="3350731" cy="2634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00949" y="2050953"/>
              <a:ext cx="1892300" cy="127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1049" y="3257130"/>
              <a:ext cx="2832100" cy="96520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2760" y="3167640"/>
            <a:ext cx="816968" cy="66842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385377" y="3824706"/>
            <a:ext cx="3396965" cy="150810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UH Group Store</a:t>
            </a:r>
          </a:p>
          <a:p>
            <a:pPr algn="ctr"/>
            <a:endParaRPr lang="en-US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algn="ctr"/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official groups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71628" y="3144409"/>
            <a:ext cx="816968" cy="66842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746877" y="3814986"/>
            <a:ext cx="4445123" cy="1508105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Custom Groups</a:t>
            </a:r>
          </a:p>
          <a:p>
            <a:pPr algn="ctr"/>
            <a:endParaRPr lang="en-US" sz="2800" b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algn="ctr"/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your own</a:t>
            </a: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 </a:t>
            </a:r>
            <a:r>
              <a:rPr lang="en-US" sz="28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groupings</a:t>
            </a:r>
            <a:endParaRPr lang="en-US" sz="2800" b="1" i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6346" y="520014"/>
            <a:ext cx="3382045" cy="88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0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in the UH Group Store?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623" y="4951597"/>
            <a:ext cx="816968" cy="66842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67023" y="4973695"/>
            <a:ext cx="3685023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Regardless of source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3" y="2173343"/>
            <a:ext cx="816968" cy="66842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733323" y="2195441"/>
            <a:ext cx="32075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PeopleSoft (HR)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3" y="2868592"/>
            <a:ext cx="816968" cy="6684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733323" y="2890690"/>
            <a:ext cx="1281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RCUH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3" y="3563841"/>
            <a:ext cx="816968" cy="66842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733323" y="3585939"/>
            <a:ext cx="3801041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 Employment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773" y="1490491"/>
            <a:ext cx="816968" cy="66842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750173" y="1512589"/>
            <a:ext cx="25148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Banner (SIS)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773" y="4261947"/>
            <a:ext cx="816968" cy="66842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4750173" y="4284045"/>
            <a:ext cx="15220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UHIMS</a:t>
            </a:r>
          </a:p>
        </p:txBody>
      </p:sp>
    </p:spTree>
    <p:extLst>
      <p:ext uri="{BB962C8B-B14F-4D97-AF65-F5344CB8AC3E}">
        <p14:creationId xmlns:p14="http://schemas.microsoft.com/office/powerpoint/2010/main" val="3495848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in the UH Group Store?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70516" y="1824198"/>
            <a:ext cx="23974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East-West Center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627" y="1824198"/>
            <a:ext cx="564889" cy="462182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3670516" y="2285863"/>
            <a:ext cx="14586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Hawaii CC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627" y="2285863"/>
            <a:ext cx="564889" cy="46218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670516" y="2747528"/>
            <a:ext cx="17518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Honolulu CC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627" y="2747528"/>
            <a:ext cx="564889" cy="462182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670516" y="3209193"/>
            <a:ext cx="12929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Kauai CC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627" y="3209193"/>
            <a:ext cx="564889" cy="462182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3670516" y="3670858"/>
            <a:ext cx="17747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Kapiolani</a:t>
            </a:r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 CC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627" y="3670858"/>
            <a:ext cx="564889" cy="462182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3670516" y="4132523"/>
            <a:ext cx="16759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Leeward CC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627" y="4132523"/>
            <a:ext cx="564889" cy="462182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3670516" y="4594188"/>
            <a:ext cx="18512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Maui College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627" y="4594188"/>
            <a:ext cx="564889" cy="462182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6812238" y="1825232"/>
            <a:ext cx="9159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RCUH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349" y="1825232"/>
            <a:ext cx="564889" cy="462182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6812238" y="2286897"/>
            <a:ext cx="21142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UH Foundation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349" y="2286897"/>
            <a:ext cx="564889" cy="462182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6812238" y="2747528"/>
            <a:ext cx="11601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UH Hilo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349" y="2747528"/>
            <a:ext cx="564889" cy="46218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6812238" y="3209193"/>
            <a:ext cx="15528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UH </a:t>
            </a:r>
            <a:r>
              <a:rPr lang="en-US" sz="2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Manoa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349" y="3209193"/>
            <a:ext cx="564889" cy="462182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6812238" y="3671375"/>
            <a:ext cx="15753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UH System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349" y="3671375"/>
            <a:ext cx="564889" cy="462182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6812238" y="4133040"/>
            <a:ext cx="2072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UH West Oahu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349" y="4133040"/>
            <a:ext cx="564889" cy="462182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6812238" y="4594705"/>
            <a:ext cx="19207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Windward CC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349" y="4594705"/>
            <a:ext cx="564889" cy="462182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3670516" y="5055336"/>
            <a:ext cx="35619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Regardless of organization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627" y="5055336"/>
            <a:ext cx="564889" cy="46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365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in the UH Group Store?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421847" y="1225688"/>
            <a:ext cx="3239451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faculty+staff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faculty+staff+student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faculty+staff+student+other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faculty+student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faculty.communityCollege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faculty.countyAgent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faculty.courseInstructor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faculty.emeritus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faculty.graduateAssistant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faculty.law</a:t>
            </a:r>
            <a:endParaRPr lang="en-US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faculty.lecturer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faculty.librarian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faculty.medical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faculty.noDetails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faculty.researchAssistant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faculty.researcher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faculty.specialist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faculty.teachingAssistant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faculty.university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698462" y="1225563"/>
            <a:ext cx="3736920" cy="5355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nonCreditStudent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preStudent.accepted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preStudent.applicant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preStudent.financialAid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student.graduate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student.graduate.law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student.graduate.medical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student.graduate.noDetails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student.other</a:t>
            </a:r>
            <a:endParaRPr lang="en-US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student.other.apprenticeship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student.other.continuingEducation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student.other.postBaccalaureate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student.other.professional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student.other.undeclared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student.undergraduate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student.undergraduate.noDetails</a:t>
            </a:r>
            <a:endParaRPr lang="en-US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studentEmployee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studentEmployee.studentHire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studentEmployee.workStudy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782897" y="1223183"/>
            <a:ext cx="2595582" cy="45243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staff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staff.apt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staff.apt.casual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staff.apt.overload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staff.civilService</a:t>
            </a:r>
            <a:endParaRPr lang="en-US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staff.executive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staff.executive.casual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staff.noDetails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staff.noDetails.casual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staff.nonCompensated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casual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casualFaculty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casualStaff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overload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overloadFaculty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overloadStaff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0921" y="5817940"/>
            <a:ext cx="16403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other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ohana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retiree</a:t>
            </a:r>
          </a:p>
        </p:txBody>
      </p:sp>
    </p:spTree>
    <p:extLst>
      <p:ext uri="{BB962C8B-B14F-4D97-AF65-F5344CB8AC3E}">
        <p14:creationId xmlns:p14="http://schemas.microsoft.com/office/powerpoint/2010/main" val="50999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93" grpId="0"/>
      <p:bldP spid="12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in the UH Group Store?</a:t>
            </a:r>
          </a:p>
        </p:txBody>
      </p:sp>
      <p:sp>
        <p:nvSpPr>
          <p:cNvPr id="9" name="Rectangle 8"/>
          <p:cNvSpPr/>
          <p:nvPr/>
        </p:nvSpPr>
        <p:spPr>
          <a:xfrm>
            <a:off x="2998526" y="1285634"/>
            <a:ext cx="85533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Employing Agency Code (EAC from HR)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98169" y="1821826"/>
            <a:ext cx="85533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22110100 	A</a:t>
            </a:r>
            <a:r>
              <a:rPr lang="ro-RO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&amp;H DEANS OFF</a:t>
            </a:r>
          </a:p>
          <a:p>
            <a:r>
              <a:rPr lang="ro-RO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22111100 </a:t>
            </a:r>
            <a:r>
              <a:rPr lang="ro-RO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AMER </a:t>
            </a:r>
            <a:r>
              <a:rPr lang="ro-RO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STUDIES DEPT</a:t>
            </a:r>
          </a:p>
          <a:p>
            <a:r>
              <a:rPr lang="ro-RO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22111200 </a:t>
            </a:r>
            <a:r>
              <a:rPr lang="ro-RO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DEPT </a:t>
            </a:r>
            <a:r>
              <a:rPr lang="ro-RO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OF ART AND ART </a:t>
            </a:r>
            <a:r>
              <a:rPr lang="ro-RO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HIST</a:t>
            </a:r>
            <a:endParaRPr lang="ro-RO" sz="28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r>
              <a:rPr lang="ro-RO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22111300 </a:t>
            </a:r>
            <a:r>
              <a:rPr lang="ro-RO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THEATRE </a:t>
            </a:r>
            <a:r>
              <a:rPr lang="ro-RO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&amp; DANCE DEPT</a:t>
            </a:r>
          </a:p>
          <a:p>
            <a:r>
              <a:rPr lang="ro-RO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22111400 </a:t>
            </a:r>
            <a:r>
              <a:rPr lang="ro-RO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HISTORY </a:t>
            </a:r>
            <a:r>
              <a:rPr lang="ro-RO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DEPT</a:t>
            </a:r>
          </a:p>
          <a:p>
            <a:r>
              <a:rPr lang="de-DE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22111500 </a:t>
            </a:r>
            <a:r>
              <a:rPr lang="de-DE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MUSIC </a:t>
            </a:r>
            <a:r>
              <a:rPr lang="de-DE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DEPT</a:t>
            </a:r>
          </a:p>
          <a:p>
            <a:r>
              <a:rPr lang="de-DE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22111600 </a:t>
            </a:r>
            <a:r>
              <a:rPr lang="de-DE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PHILOSOPHY </a:t>
            </a:r>
            <a:r>
              <a:rPr lang="de-DE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DEPT</a:t>
            </a:r>
          </a:p>
          <a:p>
            <a:r>
              <a:rPr lang="de-DE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22111700 </a:t>
            </a:r>
            <a:r>
              <a:rPr lang="de-DE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RELIGION </a:t>
            </a:r>
            <a:r>
              <a:rPr lang="de-DE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DEPT</a:t>
            </a:r>
          </a:p>
          <a:p>
            <a:r>
              <a:rPr lang="de-DE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22111800 </a:t>
            </a:r>
            <a:r>
              <a:rPr lang="de-DE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DEPARTMENT </a:t>
            </a:r>
            <a:r>
              <a:rPr lang="de-DE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OF </a:t>
            </a:r>
            <a:r>
              <a:rPr lang="de-DE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COMM…</a:t>
            </a:r>
          </a:p>
          <a:p>
            <a:r>
              <a:rPr lang="de-DE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22111900 	ACADEMY FOR CREATIVE MEDIA</a:t>
            </a:r>
            <a:endParaRPr lang="en-US" sz="28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10393" y="6153015"/>
            <a:ext cx="85533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2211*		MANOA ARTS &amp; HUMANITIES</a:t>
            </a:r>
          </a:p>
        </p:txBody>
      </p:sp>
    </p:spTree>
    <p:extLst>
      <p:ext uri="{BB962C8B-B14F-4D97-AF65-F5344CB8AC3E}">
        <p14:creationId xmlns:p14="http://schemas.microsoft.com/office/powerpoint/2010/main" val="271017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in the UH Group Store?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3175" y="1816409"/>
            <a:ext cx="564889" cy="46218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938064" y="1824969"/>
            <a:ext cx="15922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Curriculum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24553" y="2285211"/>
            <a:ext cx="5336230" cy="3207704"/>
            <a:chOff x="3924553" y="2285211"/>
            <a:chExt cx="5336230" cy="3207704"/>
          </a:xfrm>
        </p:grpSpPr>
        <p:sp>
          <p:nvSpPr>
            <p:cNvPr id="25" name="Rectangle 24"/>
            <p:cNvSpPr/>
            <p:nvPr/>
          </p:nvSpPr>
          <p:spPr>
            <a:xfrm>
              <a:off x="4338923" y="2285211"/>
              <a:ext cx="243062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MAN (institution)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24553" y="2355042"/>
              <a:ext cx="449620" cy="367871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4831712" y="2749229"/>
              <a:ext cx="2356985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10 (A&amp;S, college)</a:t>
              </a: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7342" y="2819060"/>
              <a:ext cx="449620" cy="367871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5267006" y="3165573"/>
              <a:ext cx="177374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ANTH (dept)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56737" y="3599525"/>
              <a:ext cx="380404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ANTH (major,concentration)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838548" y="4022894"/>
              <a:ext cx="144973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UG (level)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52558" y="4508593"/>
              <a:ext cx="1690337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BA (degree)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730536" y="5031250"/>
              <a:ext cx="200337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201530 (term)</a:t>
              </a:r>
            </a:p>
          </p:txBody>
        </p:sp>
        <p:pic>
          <p:nvPicPr>
            <p:cNvPr id="38" name="Picture 37" descr="Screen Shot 2015-04-20 at 2.58.35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6132" y="5051381"/>
              <a:ext cx="463992" cy="37963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80495" y="3214639"/>
              <a:ext cx="449620" cy="367871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00450" y="3650749"/>
              <a:ext cx="449620" cy="367871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20405" y="4086859"/>
              <a:ext cx="449620" cy="367871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40360" y="4522969"/>
              <a:ext cx="449620" cy="3678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9243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in the UH Group Store?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931" y="1313180"/>
            <a:ext cx="564889" cy="462182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4796820" y="1321740"/>
            <a:ext cx="17360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Registration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66089" y="2099601"/>
            <a:ext cx="2844993" cy="461665"/>
            <a:chOff x="5166089" y="2099601"/>
            <a:chExt cx="2844993" cy="461665"/>
          </a:xfrm>
        </p:grpSpPr>
        <p:sp>
          <p:nvSpPr>
            <p:cNvPr id="47" name="Rectangle 46"/>
            <p:cNvSpPr/>
            <p:nvPr/>
          </p:nvSpPr>
          <p:spPr>
            <a:xfrm>
              <a:off x="5580459" y="2099601"/>
              <a:ext cx="243062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MAN (institution)</a:t>
              </a: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66089" y="2169432"/>
              <a:ext cx="449620" cy="367871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5697957" y="2510698"/>
            <a:ext cx="2802659" cy="646331"/>
            <a:chOff x="5697957" y="2510698"/>
            <a:chExt cx="2802659" cy="646331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97957" y="2552697"/>
              <a:ext cx="346956" cy="283873"/>
            </a:xfrm>
            <a:prstGeom prst="rect">
              <a:avLst/>
            </a:prstGeom>
          </p:spPr>
        </p:pic>
        <p:sp>
          <p:nvSpPr>
            <p:cNvPr id="50" name="Rectangle 49"/>
            <p:cNvSpPr/>
            <p:nvPr/>
          </p:nvSpPr>
          <p:spPr>
            <a:xfrm>
              <a:off x="6084157" y="2510698"/>
              <a:ext cx="241645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AMST (course subjects)</a:t>
              </a:r>
            </a:p>
            <a:p>
              <a:r>
                <a:rPr lang="en-US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ARCH</a:t>
              </a:r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97957" y="2830321"/>
              <a:ext cx="346956" cy="283873"/>
            </a:xfrm>
            <a:prstGeom prst="rect">
              <a:avLst/>
            </a:prstGeom>
          </p:spPr>
        </p:pic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366" y="5691163"/>
            <a:ext cx="346956" cy="28387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332" y="4598795"/>
            <a:ext cx="346956" cy="283873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332" y="4876419"/>
            <a:ext cx="346956" cy="283873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332" y="5154043"/>
            <a:ext cx="346956" cy="283873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332" y="5431667"/>
            <a:ext cx="346956" cy="28387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149152" y="3120842"/>
            <a:ext cx="3186958" cy="1200329"/>
            <a:chOff x="6149152" y="3120842"/>
            <a:chExt cx="3186958" cy="1200329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9152" y="3157029"/>
              <a:ext cx="346956" cy="283873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9152" y="3434653"/>
              <a:ext cx="346956" cy="283873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9152" y="3712277"/>
              <a:ext cx="346956" cy="283873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9152" y="3989901"/>
              <a:ext cx="346956" cy="283873"/>
            </a:xfrm>
            <a:prstGeom prst="rect">
              <a:avLst/>
            </a:prstGeom>
          </p:spPr>
        </p:pic>
        <p:sp>
          <p:nvSpPr>
            <p:cNvPr id="61" name="Rectangle 60"/>
            <p:cNvSpPr/>
            <p:nvPr/>
          </p:nvSpPr>
          <p:spPr>
            <a:xfrm>
              <a:off x="6423358" y="3120842"/>
              <a:ext cx="291275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101 (course numbers)</a:t>
              </a:r>
            </a:p>
            <a:p>
              <a:r>
                <a:rPr lang="en-US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132</a:t>
              </a:r>
            </a:p>
            <a:p>
              <a:r>
                <a:rPr lang="en-US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200</a:t>
              </a:r>
            </a:p>
            <a:p>
              <a:r>
                <a:rPr lang="en-US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201</a:t>
              </a:r>
            </a:p>
          </p:txBody>
        </p:sp>
      </p:grpSp>
      <p:sp>
        <p:nvSpPr>
          <p:cNvPr id="62" name="Rectangle 61"/>
          <p:cNvSpPr/>
          <p:nvPr/>
        </p:nvSpPr>
        <p:spPr>
          <a:xfrm>
            <a:off x="6948164" y="4252554"/>
            <a:ext cx="1143295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(CRNs)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5654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5655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6239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6240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9899</a:t>
            </a:r>
            <a:endParaRPr lang="en-US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315244" y="5934670"/>
            <a:ext cx="1232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enrolled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waitlisted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withdrawn</a:t>
            </a:r>
          </a:p>
        </p:txBody>
      </p:sp>
      <p:pic>
        <p:nvPicPr>
          <p:cNvPr id="66" name="Picture 65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29" y="6041987"/>
            <a:ext cx="244692" cy="200203"/>
          </a:xfrm>
          <a:prstGeom prst="rect">
            <a:avLst/>
          </a:prstGeom>
        </p:spPr>
      </p:pic>
      <p:pic>
        <p:nvPicPr>
          <p:cNvPr id="67" name="Picture 66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29" y="6319556"/>
            <a:ext cx="244692" cy="200203"/>
          </a:xfrm>
          <a:prstGeom prst="rect">
            <a:avLst/>
          </a:prstGeom>
        </p:spPr>
      </p:pic>
      <p:pic>
        <p:nvPicPr>
          <p:cNvPr id="68" name="Picture 67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29" y="6597124"/>
            <a:ext cx="244692" cy="20020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656450" y="1725112"/>
            <a:ext cx="2417743" cy="461665"/>
            <a:chOff x="4656450" y="1725112"/>
            <a:chExt cx="2417743" cy="461665"/>
          </a:xfrm>
        </p:grpSpPr>
        <p:sp>
          <p:nvSpPr>
            <p:cNvPr id="69" name="Rectangle 68"/>
            <p:cNvSpPr/>
            <p:nvPr/>
          </p:nvSpPr>
          <p:spPr>
            <a:xfrm>
              <a:off x="5070820" y="1725112"/>
              <a:ext cx="200337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4F81BD">
                          <a:tint val="40000"/>
                          <a:satMod val="250000"/>
                        </a:srgbClr>
                      </a:gs>
                      <a:gs pos="9000">
                        <a:srgbClr val="4F81BD">
                          <a:tint val="52000"/>
                          <a:satMod val="300000"/>
                        </a:srgbClr>
                      </a:gs>
                      <a:gs pos="50000">
                        <a:srgbClr val="4F81BD">
                          <a:shade val="20000"/>
                          <a:satMod val="300000"/>
                        </a:srgbClr>
                      </a:gs>
                      <a:gs pos="79000">
                        <a:srgbClr val="4F81BD">
                          <a:tint val="52000"/>
                          <a:satMod val="300000"/>
                        </a:srgbClr>
                      </a:gs>
                      <a:gs pos="100000">
                        <a:srgbClr val="4F81BD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libri"/>
                </a:rPr>
                <a:t>201630 (term)</a:t>
              </a:r>
            </a:p>
          </p:txBody>
        </p: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56450" y="1794943"/>
              <a:ext cx="449620" cy="3678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417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in the UH Group Store?</a:t>
            </a:r>
          </a:p>
        </p:txBody>
      </p:sp>
      <p:pic>
        <p:nvPicPr>
          <p:cNvPr id="135" name="Picture 1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240" y="1374995"/>
            <a:ext cx="564889" cy="462182"/>
          </a:xfrm>
          <a:prstGeom prst="rect">
            <a:avLst/>
          </a:prstGeom>
        </p:spPr>
      </p:pic>
      <p:sp>
        <p:nvSpPr>
          <p:cNvPr id="136" name="Rectangle 135"/>
          <p:cNvSpPr/>
          <p:nvPr/>
        </p:nvSpPr>
        <p:spPr>
          <a:xfrm>
            <a:off x="5175129" y="1383555"/>
            <a:ext cx="17360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Registration</a:t>
            </a:r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035" y="1845220"/>
            <a:ext cx="346956" cy="283873"/>
          </a:xfrm>
          <a:prstGeom prst="rect">
            <a:avLst/>
          </a:prstGeom>
        </p:spPr>
      </p:pic>
      <p:sp>
        <p:nvSpPr>
          <p:cNvPr id="138" name="Rectangle 137"/>
          <p:cNvSpPr/>
          <p:nvPr/>
        </p:nvSpPr>
        <p:spPr>
          <a:xfrm>
            <a:off x="5338235" y="1776201"/>
            <a:ext cx="2619752" cy="4801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2015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enrolled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20151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enrolled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201510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enrolled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enrolled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MAN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WOA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…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MAN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WOA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ACC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ANTH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ART</a:t>
            </a:r>
          </a:p>
          <a:p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	</a:t>
            </a:r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130</a:t>
            </a:r>
          </a:p>
          <a:p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		131</a:t>
            </a:r>
          </a:p>
        </p:txBody>
      </p:sp>
      <p:pic>
        <p:nvPicPr>
          <p:cNvPr id="139" name="Picture 1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399" y="2375743"/>
            <a:ext cx="346956" cy="283873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763" y="2922978"/>
            <a:ext cx="346956" cy="283873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417" y="3486925"/>
            <a:ext cx="346956" cy="283873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7740" y="4605531"/>
            <a:ext cx="346956" cy="283873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4104" y="4858430"/>
            <a:ext cx="346956" cy="283873"/>
          </a:xfrm>
          <a:prstGeom prst="rect">
            <a:avLst/>
          </a:prstGeom>
        </p:spPr>
      </p:pic>
      <p:pic>
        <p:nvPicPr>
          <p:cNvPr id="145" name="Picture 144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780" y="2129093"/>
            <a:ext cx="316750" cy="259159"/>
          </a:xfrm>
          <a:prstGeom prst="rect">
            <a:avLst/>
          </a:prstGeom>
        </p:spPr>
      </p:pic>
      <p:pic>
        <p:nvPicPr>
          <p:cNvPr id="146" name="Picture 145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780" y="2678081"/>
            <a:ext cx="316750" cy="259159"/>
          </a:xfrm>
          <a:prstGeom prst="rect">
            <a:avLst/>
          </a:prstGeom>
        </p:spPr>
      </p:pic>
      <p:pic>
        <p:nvPicPr>
          <p:cNvPr id="147" name="Picture 146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780" y="3227766"/>
            <a:ext cx="316750" cy="259159"/>
          </a:xfrm>
          <a:prstGeom prst="rect">
            <a:avLst/>
          </a:prstGeom>
        </p:spPr>
      </p:pic>
      <p:pic>
        <p:nvPicPr>
          <p:cNvPr id="148" name="Picture 147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310" y="3795217"/>
            <a:ext cx="316750" cy="259159"/>
          </a:xfrm>
          <a:prstGeom prst="rect">
            <a:avLst/>
          </a:prstGeom>
        </p:spPr>
      </p:pic>
      <p:pic>
        <p:nvPicPr>
          <p:cNvPr id="149" name="Picture 148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310" y="4054376"/>
            <a:ext cx="316750" cy="259159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190" y="5119660"/>
            <a:ext cx="346956" cy="283873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554" y="5372559"/>
            <a:ext cx="346956" cy="283873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554" y="5650183"/>
            <a:ext cx="346956" cy="283873"/>
          </a:xfrm>
          <a:prstGeom prst="rect">
            <a:avLst/>
          </a:prstGeom>
        </p:spPr>
      </p:pic>
      <p:pic>
        <p:nvPicPr>
          <p:cNvPr id="154" name="Picture 153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151" y="5959124"/>
            <a:ext cx="316750" cy="259159"/>
          </a:xfrm>
          <a:prstGeom prst="rect">
            <a:avLst/>
          </a:prstGeom>
        </p:spPr>
      </p:pic>
      <p:pic>
        <p:nvPicPr>
          <p:cNvPr id="155" name="Picture 154" descr="Screen Shot 2015-04-20 at 2.58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151" y="6218283"/>
            <a:ext cx="316750" cy="25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94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</p:bldLst>
  </p:timing>
</p:sld>
</file>

<file path=ppt/theme/theme1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111A70-0198-4F40-BEFB-ADDC651BC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528</Words>
  <Application>Microsoft Macintosh PowerPoint</Application>
  <PresentationFormat>Custom</PresentationFormat>
  <Paragraphs>228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16_Office Theme</vt:lpstr>
      <vt:lpstr>  UH Groupings  Julio Polo Enterprise Middleware, Identity and Access Management Information Technology Services julio@hawaii.edu</vt:lpstr>
      <vt:lpstr>UH Groupings</vt:lpstr>
      <vt:lpstr>What’s in the UH Group Store?</vt:lpstr>
      <vt:lpstr>What’s in the UH Group Store?</vt:lpstr>
      <vt:lpstr>What’s in the UH Group Store?</vt:lpstr>
      <vt:lpstr>What’s in the UH Group Store?</vt:lpstr>
      <vt:lpstr>What’s in the UH Group Store?</vt:lpstr>
      <vt:lpstr>What’s in the UH Group Store?</vt:lpstr>
      <vt:lpstr>What’s in the UH Group Store?</vt:lpstr>
      <vt:lpstr>Build a Grouping</vt:lpstr>
      <vt:lpstr>What for?</vt:lpstr>
      <vt:lpstr>What For?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2015-05-23T01:17:48Z</dcterms:created>
  <dcterms:modified xsi:type="dcterms:W3CDTF">2016-07-28T05:39:42Z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</Properties>
</file>